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60" r:id="rId3"/>
    <p:sldId id="257" r:id="rId4"/>
    <p:sldId id="258" r:id="rId5"/>
    <p:sldId id="297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4" r:id="rId16"/>
    <p:sldId id="276" r:id="rId17"/>
    <p:sldId id="277" r:id="rId18"/>
    <p:sldId id="278" r:id="rId19"/>
    <p:sldId id="279" r:id="rId20"/>
    <p:sldId id="280" r:id="rId21"/>
    <p:sldId id="269" r:id="rId22"/>
    <p:sldId id="270" r:id="rId23"/>
    <p:sldId id="272" r:id="rId24"/>
    <p:sldId id="271" r:id="rId25"/>
    <p:sldId id="273" r:id="rId26"/>
    <p:sldId id="281" r:id="rId27"/>
    <p:sldId id="285" r:id="rId28"/>
    <p:sldId id="282" r:id="rId29"/>
    <p:sldId id="284" r:id="rId30"/>
    <p:sldId id="286" r:id="rId31"/>
    <p:sldId id="293" r:id="rId32"/>
    <p:sldId id="295" r:id="rId33"/>
    <p:sldId id="296" r:id="rId34"/>
    <p:sldId id="287" r:id="rId35"/>
    <p:sldId id="288" r:id="rId36"/>
    <p:sldId id="294" r:id="rId37"/>
    <p:sldId id="289" r:id="rId38"/>
    <p:sldId id="290" r:id="rId39"/>
    <p:sldId id="291" r:id="rId40"/>
    <p:sldId id="292" r:id="rId41"/>
    <p:sldId id="29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0313" autoAdjust="0"/>
  </p:normalViewPr>
  <p:slideViewPr>
    <p:cSldViewPr>
      <p:cViewPr varScale="1">
        <p:scale>
          <a:sx n="80" d="100"/>
          <a:sy n="80" d="100"/>
        </p:scale>
        <p:origin x="-136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3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B70AE-7912-4E1E-8D34-FD9A7CEA2FAE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6D589-2D0F-482B-8685-E05B7AE1D4E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63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5825BF-4832-47D2-A223-EE1D5BCACD87}" type="slidenum">
              <a:rPr lang="fr-FR"/>
              <a:pPr eaLnBrk="1" hangingPunct="1"/>
              <a:t>16</a:t>
            </a:fld>
            <a:endParaRPr lang="fr-FR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2D5DDA-2990-4360-B32D-FB2457B76F46}" type="slidenum">
              <a:rPr lang="fr-FR"/>
              <a:pPr eaLnBrk="1" hangingPunct="1"/>
              <a:t>17</a:t>
            </a:fld>
            <a:endParaRPr lang="fr-FR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1BDD27-80C8-4788-90D7-645D1B466F28}" type="slidenum">
              <a:rPr lang="fr-FR"/>
              <a:pPr eaLnBrk="1" hangingPunct="1"/>
              <a:t>18</a:t>
            </a:fld>
            <a:endParaRPr lang="fr-FR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E022-7790-4CB5-940B-042A5B85FAFA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6342-4BA1-4034-9C7E-7AA16F22CEB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5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E022-7790-4CB5-940B-042A5B85FAFA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6342-4BA1-4034-9C7E-7AA16F22CEB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0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E022-7790-4CB5-940B-042A5B85FAFA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6342-4BA1-4034-9C7E-7AA16F22CEB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02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E022-7790-4CB5-940B-042A5B85FAFA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6342-4BA1-4034-9C7E-7AA16F22CEB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4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E022-7790-4CB5-940B-042A5B85FAFA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6342-4BA1-4034-9C7E-7AA16F22CEB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48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E022-7790-4CB5-940B-042A5B85FAFA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6342-4BA1-4034-9C7E-7AA16F22CEB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E022-7790-4CB5-940B-042A5B85FAFA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6342-4BA1-4034-9C7E-7AA16F22CEB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46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E022-7790-4CB5-940B-042A5B85FAFA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6342-4BA1-4034-9C7E-7AA16F22CEB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9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E022-7790-4CB5-940B-042A5B85FAFA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6342-4BA1-4034-9C7E-7AA16F22CEB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5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E022-7790-4CB5-940B-042A5B85FAFA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6342-4BA1-4034-9C7E-7AA16F22CEB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88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E022-7790-4CB5-940B-042A5B85FAFA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6342-4BA1-4034-9C7E-7AA16F22CEB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3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6E022-7790-4CB5-940B-042A5B85FAFA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56342-4BA1-4034-9C7E-7AA16F22CEB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6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Processus de développement agile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Application à l’enseignement</a:t>
            </a:r>
          </a:p>
          <a:p>
            <a:endParaRPr lang="fr-FR" dirty="0"/>
          </a:p>
          <a:p>
            <a:r>
              <a:rPr lang="fr-FR" dirty="0" smtClean="0"/>
              <a:t>François Charoy</a:t>
            </a:r>
          </a:p>
          <a:p>
            <a:r>
              <a:rPr lang="fr-FR" dirty="0" smtClean="0"/>
              <a:t>LORIA/Inria/TELECOM Nancy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296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pratiques (2)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Programmation par paire</a:t>
            </a:r>
          </a:p>
          <a:p>
            <a:r>
              <a:rPr lang="fr-FR" dirty="0" smtClean="0"/>
              <a:t>Appartenance collective du code</a:t>
            </a:r>
          </a:p>
          <a:p>
            <a:r>
              <a:rPr lang="fr-FR" dirty="0" smtClean="0"/>
              <a:t>Intégration continue</a:t>
            </a:r>
          </a:p>
          <a:p>
            <a:r>
              <a:rPr lang="fr-FR" dirty="0" smtClean="0"/>
              <a:t>Rythme de développement soutenable</a:t>
            </a:r>
          </a:p>
          <a:p>
            <a:r>
              <a:rPr lang="fr-FR" dirty="0" smtClean="0"/>
              <a:t>Client disponible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046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Cycle de développement</a:t>
            </a:r>
            <a:endParaRPr lang="en-US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755576" y="1988840"/>
            <a:ext cx="216024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Choisir les histoires</a:t>
            </a:r>
            <a:endParaRPr lang="en-US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3563888" y="1988840"/>
            <a:ext cx="216024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Transformer les histoires en taches</a:t>
            </a:r>
            <a:endParaRPr lang="en-US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516216" y="1988840"/>
            <a:ext cx="216024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Planifier la livraison</a:t>
            </a:r>
            <a:endParaRPr lang="en-US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6516216" y="4149080"/>
            <a:ext cx="216024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Développer/</a:t>
            </a:r>
          </a:p>
          <a:p>
            <a:pPr algn="ctr"/>
            <a:r>
              <a:rPr lang="fr-FR" dirty="0" smtClean="0"/>
              <a:t>Intégrer/Tester</a:t>
            </a:r>
            <a:endParaRPr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3563888" y="4149080"/>
            <a:ext cx="216024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Livrer</a:t>
            </a:r>
            <a:endParaRPr lang="en-US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755576" y="4149080"/>
            <a:ext cx="216024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Evaluer</a:t>
            </a:r>
            <a:endParaRPr lang="en-US" dirty="0"/>
          </a:p>
        </p:txBody>
      </p:sp>
      <p:cxnSp>
        <p:nvCxnSpPr>
          <p:cNvPr id="11" name="Connecteur droit avec flèche 10"/>
          <p:cNvCxnSpPr>
            <a:stCxn id="4" idx="3"/>
            <a:endCxn id="5" idx="1"/>
          </p:cNvCxnSpPr>
          <p:nvPr/>
        </p:nvCxnSpPr>
        <p:spPr>
          <a:xfrm>
            <a:off x="2915816" y="263691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5" idx="3"/>
            <a:endCxn id="6" idx="1"/>
          </p:cNvCxnSpPr>
          <p:nvPr/>
        </p:nvCxnSpPr>
        <p:spPr>
          <a:xfrm>
            <a:off x="5724128" y="2636912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6" idx="2"/>
            <a:endCxn id="7" idx="0"/>
          </p:cNvCxnSpPr>
          <p:nvPr/>
        </p:nvCxnSpPr>
        <p:spPr>
          <a:xfrm>
            <a:off x="7596336" y="3284984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7" idx="1"/>
            <a:endCxn id="8" idx="3"/>
          </p:cNvCxnSpPr>
          <p:nvPr/>
        </p:nvCxnSpPr>
        <p:spPr>
          <a:xfrm flipH="1">
            <a:off x="5724128" y="4797152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8" idx="1"/>
            <a:endCxn id="9" idx="3"/>
          </p:cNvCxnSpPr>
          <p:nvPr/>
        </p:nvCxnSpPr>
        <p:spPr>
          <a:xfrm flipH="1">
            <a:off x="2915816" y="479715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9" idx="0"/>
            <a:endCxn id="4" idx="2"/>
          </p:cNvCxnSpPr>
          <p:nvPr/>
        </p:nvCxnSpPr>
        <p:spPr>
          <a:xfrm flipV="1">
            <a:off x="1835696" y="3284984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988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histoires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Petites, utiles, testables, évaluable</a:t>
            </a:r>
          </a:p>
          <a:p>
            <a:r>
              <a:rPr lang="fr-FR" i="1" dirty="0" smtClean="0"/>
              <a:t>En tant qu’étudiant, je peux accéder à mes notes en ligne</a:t>
            </a:r>
          </a:p>
          <a:p>
            <a:r>
              <a:rPr lang="fr-FR" i="1" dirty="0" smtClean="0"/>
              <a:t>En tant qu’enseignant, je peux modifier les notes de mes étudiants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553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cartes</a:t>
            </a:r>
            <a:endParaRPr lang="en-US" dirty="0"/>
          </a:p>
        </p:txBody>
      </p:sp>
      <p:pic>
        <p:nvPicPr>
          <p:cNvPr id="6146" name="Picture 2" descr="http://www.agilemodeling.com/images/models/userStoryFor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8448675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615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progression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mountaingoatsoftware.com/system/hidden_asset/file/29/MockedTaskBo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06" y="1628800"/>
            <a:ext cx="805200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185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Tests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tests sont importants !</a:t>
            </a:r>
          </a:p>
          <a:p>
            <a:r>
              <a:rPr lang="fr-FR" dirty="0" smtClean="0"/>
              <a:t>Il faut tester tout le temps</a:t>
            </a:r>
          </a:p>
          <a:p>
            <a:r>
              <a:rPr lang="fr-FR" dirty="0" smtClean="0"/>
              <a:t>Ecrire les tests avant</a:t>
            </a:r>
          </a:p>
          <a:p>
            <a:r>
              <a:rPr lang="fr-FR" dirty="0" smtClean="0"/>
              <a:t>Développer les tests sur la base des histoires</a:t>
            </a:r>
          </a:p>
          <a:p>
            <a:r>
              <a:rPr lang="fr-FR" dirty="0" smtClean="0"/>
              <a:t>Impliquer le client dans les tests</a:t>
            </a:r>
          </a:p>
          <a:p>
            <a:r>
              <a:rPr lang="fr-FR" dirty="0" smtClean="0"/>
              <a:t>Automatiser l’exécution des tests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9104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Exemple (test a little – Junit 4)</a:t>
            </a:r>
          </a:p>
        </p:txBody>
      </p:sp>
      <p:pic>
        <p:nvPicPr>
          <p:cNvPr id="4301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03350" y="2133600"/>
            <a:ext cx="6191250" cy="3014663"/>
          </a:xfrm>
          <a:ln>
            <a:solidFill>
              <a:schemeClr val="tx1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9461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Exemple (suite)</a:t>
            </a:r>
          </a:p>
        </p:txBody>
      </p:sp>
      <p:pic>
        <p:nvPicPr>
          <p:cNvPr id="4710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47813" y="1628775"/>
            <a:ext cx="6375400" cy="2682875"/>
          </a:xfrm>
          <a:solidFill>
            <a:schemeClr val="accent1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256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797425"/>
            <a:ext cx="4897438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654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Exemple (code a little)</a:t>
            </a:r>
          </a:p>
        </p:txBody>
      </p:sp>
      <p:pic>
        <p:nvPicPr>
          <p:cNvPr id="5222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03350" y="1412875"/>
            <a:ext cx="5976938" cy="3487738"/>
          </a:xfrm>
          <a:ln>
            <a:solidFill>
              <a:schemeClr val="tx1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266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084763"/>
            <a:ext cx="41767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163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Pair </a:t>
            </a:r>
            <a:r>
              <a:rPr lang="fr-FR" dirty="0" err="1" smtClean="0"/>
              <a:t>programming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File:Pair programming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696744" cy="50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388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Références</a:t>
            </a:r>
            <a:endParaRPr lang="en-US" dirty="0"/>
          </a:p>
        </p:txBody>
      </p:sp>
      <p:pic>
        <p:nvPicPr>
          <p:cNvPr id="4098" name="Picture 2" descr="http://www-fp.pearsonhighered.com/bigcovers/01370351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12" y="2636912"/>
            <a:ext cx="199488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scenarioplus.org.uk/papers/extreme_programming/extreme_programmin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32050"/>
            <a:ext cx="1440160" cy="180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ullizee.files.wordpress.com/2009/10/extreme-programming-installed-xp16568_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799" y="4037496"/>
            <a:ext cx="1456020" cy="182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ages.betterworldbooks.com/780/Essential-Scrum-Rubin-Kenneth-S-EB97803217004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70014"/>
            <a:ext cx="1669341" cy="218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671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Pair </a:t>
            </a:r>
            <a:r>
              <a:rPr lang="fr-FR" dirty="0" err="1" smtClean="0"/>
              <a:t>programming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Partage de connaissance</a:t>
            </a:r>
          </a:p>
          <a:p>
            <a:r>
              <a:rPr lang="fr-FR" dirty="0"/>
              <a:t>Partage du </a:t>
            </a:r>
            <a:r>
              <a:rPr lang="fr-FR" dirty="0" smtClean="0"/>
              <a:t>code</a:t>
            </a:r>
          </a:p>
          <a:p>
            <a:r>
              <a:rPr lang="fr-FR" dirty="0" smtClean="0"/>
              <a:t>Revue de code</a:t>
            </a:r>
          </a:p>
          <a:p>
            <a:r>
              <a:rPr lang="fr-FR" dirty="0" smtClean="0"/>
              <a:t>Productivité équivalente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787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changement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Avant : concevoir pour permettre le changement</a:t>
            </a:r>
          </a:p>
          <a:p>
            <a:r>
              <a:rPr lang="fr-FR" dirty="0" smtClean="0"/>
              <a:t>XP : anticiper le changement complique le code</a:t>
            </a:r>
          </a:p>
          <a:p>
            <a:r>
              <a:rPr lang="fr-FR" dirty="0" smtClean="0"/>
              <a:t>=&gt; Courage et </a:t>
            </a:r>
            <a:r>
              <a:rPr lang="fr-FR" dirty="0" err="1" smtClean="0"/>
              <a:t>Refactoring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307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Refactoring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Améliorer le code de façon continue et sure</a:t>
            </a:r>
          </a:p>
          <a:p>
            <a:r>
              <a:rPr lang="fr-FR" dirty="0" smtClean="0"/>
              <a:t>Transformer le code pour le rendre plus clair et plus structuré</a:t>
            </a:r>
          </a:p>
          <a:p>
            <a:r>
              <a:rPr lang="fr-FR" dirty="0" smtClean="0"/>
              <a:t>Le code est la documentation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598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Renommer des méthodes ou des attributs</a:t>
            </a:r>
          </a:p>
          <a:p>
            <a:r>
              <a:rPr lang="fr-FR" dirty="0" smtClean="0"/>
              <a:t>Réorganiser la hiérarchie des classes</a:t>
            </a:r>
          </a:p>
          <a:p>
            <a:r>
              <a:rPr lang="fr-FR" dirty="0" smtClean="0"/>
              <a:t>Transformer une partie de code en fonction</a:t>
            </a:r>
          </a:p>
          <a:p>
            <a:r>
              <a:rPr lang="fr-FR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607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Outillage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0" t="3077" r="54927" b="9573"/>
          <a:stretch/>
        </p:blipFill>
        <p:spPr bwMode="auto">
          <a:xfrm>
            <a:off x="1835696" y="1340768"/>
            <a:ext cx="5544616" cy="5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954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bepositivemom.com/wp-content/uploads/2011/11/cour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8722993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456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Méthode agile en classe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Contexte différent</a:t>
            </a:r>
          </a:p>
          <a:p>
            <a:r>
              <a:rPr lang="fr-FR" dirty="0" smtClean="0"/>
              <a:t>Pas de vrai client</a:t>
            </a:r>
          </a:p>
          <a:p>
            <a:r>
              <a:rPr lang="fr-FR" dirty="0" smtClean="0"/>
              <a:t>Productivité plus faible</a:t>
            </a:r>
          </a:p>
          <a:p>
            <a:r>
              <a:rPr lang="fr-FR" dirty="0" smtClean="0"/>
              <a:t>Itérations plus petites</a:t>
            </a:r>
          </a:p>
          <a:p>
            <a:r>
              <a:rPr lang="fr-FR" dirty="0" smtClean="0"/>
              <a:t>Mais </a:t>
            </a:r>
          </a:p>
          <a:p>
            <a:pPr lvl="1"/>
            <a:r>
              <a:rPr lang="fr-FR" dirty="0" smtClean="0"/>
              <a:t>Progression plus régulière</a:t>
            </a:r>
          </a:p>
          <a:p>
            <a:pPr lvl="1"/>
            <a:r>
              <a:rPr lang="fr-FR" dirty="0" smtClean="0"/>
              <a:t>Suivi plus efficace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8695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fr-FR" dirty="0" smtClean="0"/>
              <a:t>conduire </a:t>
            </a:r>
            <a:r>
              <a:rPr lang="fr-FR" dirty="0"/>
              <a:t>en équipe un projet informatique de bout en bout, de la phase d’analyse des besoins jusqu’à la livraison d’un produit fini, selon un processus itératif,</a:t>
            </a:r>
          </a:p>
          <a:p>
            <a:pPr fontAlgn="base"/>
            <a:r>
              <a:rPr lang="fr-FR" dirty="0"/>
              <a:t>concevoir et développer en Java un produit logiciel ayant une architecture claire et de qualité, en particulier en faisant appel à des patrons de conception (design patterns),</a:t>
            </a:r>
          </a:p>
          <a:p>
            <a:pPr fontAlgn="base"/>
            <a:r>
              <a:rPr lang="fr-FR" dirty="0"/>
              <a:t>maîtriser les fonctionnalités des ateliers de développement, et se familiariser avec les outils de gestion de version et de suivi des bogues.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276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 sujet 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Amusant ?</a:t>
            </a:r>
          </a:p>
          <a:p>
            <a:r>
              <a:rPr lang="fr-FR" dirty="0" smtClean="0"/>
              <a:t>Qui puisse être réalisé progressivement</a:t>
            </a:r>
          </a:p>
          <a:p>
            <a:r>
              <a:rPr lang="fr-FR" dirty="0" smtClean="0"/>
              <a:t>Exemple</a:t>
            </a:r>
          </a:p>
          <a:p>
            <a:pPr lvl="1"/>
            <a:r>
              <a:rPr lang="fr-FR" dirty="0" smtClean="0"/>
              <a:t>Jeux avec des variantes</a:t>
            </a:r>
          </a:p>
          <a:p>
            <a:pPr lvl="1"/>
            <a:r>
              <a:rPr lang="fr-FR" dirty="0" smtClean="0"/>
              <a:t>Gestionnaire de photos</a:t>
            </a:r>
          </a:p>
          <a:p>
            <a:pPr lvl="1"/>
            <a:r>
              <a:rPr lang="fr-FR" dirty="0" smtClean="0"/>
              <a:t>Client </a:t>
            </a:r>
            <a:r>
              <a:rPr lang="fr-FR" dirty="0" err="1" smtClean="0"/>
              <a:t>Twitter</a:t>
            </a:r>
            <a:endParaRPr lang="fr-FR" dirty="0" smtClean="0"/>
          </a:p>
          <a:p>
            <a:r>
              <a:rPr lang="fr-FR" dirty="0" smtClean="0"/>
              <a:t>On peut ajuster la cible en cours de route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080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Composer les groupes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Les groupes seront </a:t>
            </a:r>
            <a:r>
              <a:rPr lang="fr-FR" dirty="0" smtClean="0"/>
              <a:t>constitués </a:t>
            </a:r>
            <a:r>
              <a:rPr lang="fr-FR" dirty="0"/>
              <a:t>de 4 étudiants</a:t>
            </a:r>
            <a:r>
              <a:rPr lang="fr-FR" dirty="0" smtClean="0"/>
              <a:t>.</a:t>
            </a:r>
          </a:p>
          <a:p>
            <a:r>
              <a:rPr lang="fr-FR" dirty="0" smtClean="0"/>
              <a:t>Les </a:t>
            </a:r>
            <a:r>
              <a:rPr lang="fr-FR" dirty="0"/>
              <a:t>groupes rencontreront leur encadrant à chaque itération et fourniront systématiquement un produit fini. La fréquence des réunions peut être augmentée en fonction des difficultés rencontrées par le groupe. Nous entendons par produit fini :</a:t>
            </a:r>
          </a:p>
          <a:p>
            <a:pPr fontAlgn="base"/>
            <a:r>
              <a:rPr lang="fr-FR" dirty="0" smtClean="0"/>
              <a:t>une </a:t>
            </a:r>
            <a:r>
              <a:rPr lang="fr-FR" dirty="0"/>
              <a:t>version compilée et </a:t>
            </a:r>
            <a:r>
              <a:rPr lang="fr-FR" i="1" dirty="0"/>
              <a:t>packagée</a:t>
            </a:r>
            <a:r>
              <a:rPr lang="fr-FR" dirty="0"/>
              <a:t> de l’application associée à une documentation contenant les instructions de lancement, </a:t>
            </a:r>
          </a:p>
          <a:p>
            <a:pPr fontAlgn="base"/>
            <a:r>
              <a:rPr lang="fr-FR" dirty="0" smtClean="0"/>
              <a:t>l’ensemble </a:t>
            </a:r>
            <a:r>
              <a:rPr lang="fr-FR" dirty="0"/>
              <a:t>du code source utilisé dans cette version de l’application, identifié dans le gestionnaire de version (utilisation de la fonction de </a:t>
            </a:r>
            <a:r>
              <a:rPr lang="fr-FR" i="1" dirty="0" err="1"/>
              <a:t>tagging</a:t>
            </a:r>
            <a:r>
              <a:rPr lang="fr-FR" i="1" dirty="0"/>
              <a:t> </a:t>
            </a:r>
            <a:r>
              <a:rPr lang="fr-FR" dirty="0"/>
              <a:t>du gestionnaire de versions). Le code source doit être documenté (</a:t>
            </a:r>
            <a:r>
              <a:rPr lang="fr-FR" i="1" dirty="0" err="1"/>
              <a:t>javadoc</a:t>
            </a:r>
            <a:r>
              <a:rPr lang="fr-FR" dirty="0"/>
              <a:t>) et respecter un certain nombre de conventions de nommage (cf. section dédiée). Un document contenant les instructions de compilation de ce code source doit également être présent.</a:t>
            </a:r>
          </a:p>
        </p:txBody>
      </p:sp>
    </p:spTree>
    <p:extLst>
      <p:ext uri="{BB962C8B-B14F-4D97-AF65-F5344CB8AC3E}">
        <p14:creationId xmlns:p14="http://schemas.microsoft.com/office/powerpoint/2010/main" val="558793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Processus de développement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Activités du développement de logiciel</a:t>
            </a:r>
          </a:p>
          <a:p>
            <a:pPr lvl="1"/>
            <a:r>
              <a:rPr lang="fr-FR" dirty="0" smtClean="0"/>
              <a:t>Spécification</a:t>
            </a:r>
          </a:p>
          <a:p>
            <a:pPr lvl="1"/>
            <a:r>
              <a:rPr lang="fr-FR" dirty="0" smtClean="0"/>
              <a:t>Conception</a:t>
            </a:r>
          </a:p>
          <a:p>
            <a:pPr lvl="1"/>
            <a:r>
              <a:rPr lang="fr-FR" dirty="0" smtClean="0"/>
              <a:t>Implantation</a:t>
            </a:r>
          </a:p>
          <a:p>
            <a:pPr lvl="1"/>
            <a:r>
              <a:rPr lang="fr-FR" dirty="0" smtClean="0"/>
              <a:t>Vérification</a:t>
            </a:r>
          </a:p>
          <a:p>
            <a:pPr lvl="1"/>
            <a:r>
              <a:rPr lang="fr-FR" dirty="0" smtClean="0"/>
              <a:t>Maintenance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094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Planning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b="1" dirty="0"/>
              <a:t>Semaine 39 </a:t>
            </a:r>
            <a:r>
              <a:rPr lang="fr-FR" dirty="0"/>
              <a:t>: constitution des groupes.</a:t>
            </a:r>
          </a:p>
          <a:p>
            <a:r>
              <a:rPr lang="fr-FR" b="1" dirty="0" smtClean="0"/>
              <a:t>Semaine </a:t>
            </a:r>
            <a:r>
              <a:rPr lang="fr-FR" b="1" dirty="0"/>
              <a:t>40 </a:t>
            </a:r>
            <a:r>
              <a:rPr lang="fr-FR" dirty="0"/>
              <a:t>: affectation des encadrants, première réunion avec l’encadrant.</a:t>
            </a:r>
          </a:p>
          <a:p>
            <a:r>
              <a:rPr lang="fr-FR" b="1" dirty="0" smtClean="0"/>
              <a:t>Semaine </a:t>
            </a:r>
            <a:r>
              <a:rPr lang="fr-FR" b="1" dirty="0"/>
              <a:t>41 </a:t>
            </a:r>
            <a:r>
              <a:rPr lang="fr-FR" dirty="0"/>
              <a:t>: première version des use cases, classement et planification des  itérations.</a:t>
            </a:r>
          </a:p>
          <a:p>
            <a:r>
              <a:rPr lang="fr-FR" dirty="0" smtClean="0"/>
              <a:t>La </a:t>
            </a:r>
            <a:r>
              <a:rPr lang="fr-FR" dirty="0"/>
              <a:t>suite de la progression suivra une </a:t>
            </a:r>
            <a:r>
              <a:rPr lang="fr-FR" b="1" dirty="0"/>
              <a:t>démarche itérative </a:t>
            </a:r>
            <a:r>
              <a:rPr lang="fr-FR" dirty="0"/>
              <a:t>selon une méthode de type </a:t>
            </a:r>
            <a:r>
              <a:rPr lang="fr-FR" b="1" dirty="0"/>
              <a:t>agile </a:t>
            </a:r>
            <a:r>
              <a:rPr lang="fr-FR" dirty="0"/>
              <a:t>(</a:t>
            </a:r>
            <a:r>
              <a:rPr lang="fr-FR" i="1" dirty="0" err="1"/>
              <a:t>extreme</a:t>
            </a:r>
            <a:r>
              <a:rPr lang="fr-FR" i="1" dirty="0"/>
              <a:t> </a:t>
            </a:r>
            <a:r>
              <a:rPr lang="fr-FR" i="1" dirty="0" err="1"/>
              <a:t>programming</a:t>
            </a:r>
            <a:r>
              <a:rPr lang="fr-FR" dirty="0"/>
              <a:t>).</a:t>
            </a:r>
          </a:p>
          <a:p>
            <a:r>
              <a:rPr lang="fr-FR" b="1" dirty="0" smtClean="0"/>
              <a:t>Semaine </a:t>
            </a:r>
            <a:r>
              <a:rPr lang="fr-FR" b="1" dirty="0"/>
              <a:t>45 </a:t>
            </a:r>
            <a:r>
              <a:rPr lang="fr-FR" dirty="0"/>
              <a:t>: première itération (démonstration des scénarios implantés, </a:t>
            </a:r>
            <a:r>
              <a:rPr lang="fr-FR" dirty="0" smtClean="0"/>
              <a:t> mise </a:t>
            </a:r>
            <a:r>
              <a:rPr lang="fr-FR" dirty="0"/>
              <a:t>à jour du planning),</a:t>
            </a:r>
          </a:p>
          <a:p>
            <a:r>
              <a:rPr lang="fr-FR" b="1" dirty="0" smtClean="0"/>
              <a:t>Semaine </a:t>
            </a:r>
            <a:r>
              <a:rPr lang="fr-FR" b="1" dirty="0"/>
              <a:t>47 </a:t>
            </a:r>
            <a:r>
              <a:rPr lang="fr-FR" dirty="0"/>
              <a:t>: deuxième itération (démonstration, mise à jour du planning).</a:t>
            </a:r>
          </a:p>
          <a:p>
            <a:r>
              <a:rPr lang="fr-FR" b="1" dirty="0" smtClean="0"/>
              <a:t>Semaine </a:t>
            </a:r>
            <a:r>
              <a:rPr lang="fr-FR" b="1" dirty="0"/>
              <a:t>50 </a:t>
            </a:r>
            <a:r>
              <a:rPr lang="fr-FR" dirty="0"/>
              <a:t>: troisième (dernière) itération</a:t>
            </a:r>
          </a:p>
          <a:p>
            <a:r>
              <a:rPr lang="fr-FR" b="1" dirty="0" smtClean="0"/>
              <a:t>Semaine </a:t>
            </a:r>
            <a:r>
              <a:rPr lang="fr-FR" b="1" dirty="0"/>
              <a:t>51 </a:t>
            </a:r>
            <a:r>
              <a:rPr lang="fr-FR" dirty="0"/>
              <a:t>: soutenance finale (démonstration et rendu du projet).</a:t>
            </a:r>
          </a:p>
          <a:p>
            <a:pPr marL="0" indent="0">
              <a:buNone/>
            </a:pPr>
            <a:r>
              <a:rPr lang="fr-FR" dirty="0"/>
              <a:t/>
            </a:r>
            <a:br>
              <a:rPr lang="fr-F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716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Utiliser une plateforme (</a:t>
            </a:r>
            <a:r>
              <a:rPr lang="fr-FR" dirty="0" err="1" smtClean="0"/>
              <a:t>redmine</a:t>
            </a:r>
            <a:r>
              <a:rPr lang="fr-FR" dirty="0" smtClean="0"/>
              <a:t>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Partage du code</a:t>
            </a:r>
          </a:p>
          <a:p>
            <a:r>
              <a:rPr lang="fr-FR" dirty="0" smtClean="0"/>
              <a:t>Suivi de l’avancée du projet et des contributions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16868"/>
            <a:ext cx="6889218" cy="364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7326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Gestion de version (SVN, GIT)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thevalerios.net/matt/wp-content/uploads/2008/11/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42582"/>
            <a:ext cx="60960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9419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Historique des versions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556792"/>
            <a:ext cx="7920881" cy="435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3739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cas d’utilisations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Ce sont les histoires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2204864"/>
            <a:ext cx="682625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1199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979114" cy="549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6439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5"/>
            <a:ext cx="6840760" cy="620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8701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chaque itération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Tester le logiciel.</a:t>
            </a:r>
            <a:endParaRPr lang="en-US" dirty="0" smtClean="0"/>
          </a:p>
          <a:p>
            <a:r>
              <a:rPr lang="fr-FR" dirty="0" smtClean="0"/>
              <a:t>Comparer avec les objectifs</a:t>
            </a:r>
          </a:p>
          <a:p>
            <a:r>
              <a:rPr lang="fr-FR" dirty="0" smtClean="0"/>
              <a:t>Identifier les problèmes</a:t>
            </a:r>
          </a:p>
          <a:p>
            <a:r>
              <a:rPr lang="fr-FR" dirty="0" smtClean="0"/>
              <a:t>Discuter l’architecture</a:t>
            </a:r>
            <a:endParaRPr lang="fr-FR" dirty="0"/>
          </a:p>
          <a:p>
            <a:r>
              <a:rPr lang="fr-FR" dirty="0" err="1" smtClean="0"/>
              <a:t>Replanifier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8501865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itérations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Vérification de l’avancement</a:t>
            </a:r>
          </a:p>
          <a:p>
            <a:r>
              <a:rPr lang="fr-FR" dirty="0" smtClean="0"/>
              <a:t>Identification des blocages</a:t>
            </a:r>
          </a:p>
          <a:p>
            <a:r>
              <a:rPr lang="fr-FR" dirty="0" smtClean="0"/>
              <a:t>Discussion sur le développement</a:t>
            </a:r>
          </a:p>
          <a:p>
            <a:r>
              <a:rPr lang="fr-FR" dirty="0" smtClean="0"/>
              <a:t>Tutorat (30 mn/groupe)</a:t>
            </a:r>
          </a:p>
          <a:p>
            <a:endParaRPr lang="fr-FR" dirty="0"/>
          </a:p>
          <a:p>
            <a:r>
              <a:rPr lang="fr-FR" dirty="0" smtClean="0"/>
              <a:t>Le respect de la consigne de release est essentiel 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0527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tests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On voudrait forcer la mise en place de tests unitaires</a:t>
            </a:r>
          </a:p>
          <a:p>
            <a:r>
              <a:rPr lang="fr-FR" dirty="0" smtClean="0"/>
              <a:t>Dans la pratique, très difficile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62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Modèle de processus en cascade</a:t>
            </a:r>
            <a:endParaRPr lang="en-US" dirty="0"/>
          </a:p>
        </p:txBody>
      </p:sp>
      <p:pic>
        <p:nvPicPr>
          <p:cNvPr id="4" name="Picture 2" descr="File:Waterfall mod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5976664" cy="45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2369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Evaluation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r>
              <a:rPr lang="fr-FR" sz="2000" dirty="0" smtClean="0"/>
              <a:t>Note de suivi</a:t>
            </a:r>
          </a:p>
          <a:p>
            <a:pPr lvl="1"/>
            <a:r>
              <a:rPr lang="fr-FR" sz="2000" dirty="0"/>
              <a:t>La </a:t>
            </a:r>
            <a:r>
              <a:rPr lang="fr-FR" sz="2000" b="1" dirty="0"/>
              <a:t>note de suivi </a:t>
            </a:r>
            <a:r>
              <a:rPr lang="fr-FR" sz="2000" dirty="0"/>
              <a:t>est donnée par votre encadrant de projet. Les critères principaux pour cette note seront les suivants :</a:t>
            </a:r>
          </a:p>
          <a:p>
            <a:pPr lvl="1" fontAlgn="base"/>
            <a:r>
              <a:rPr lang="fr-FR" sz="2000" b="1" dirty="0" smtClean="0"/>
              <a:t>qualité </a:t>
            </a:r>
            <a:r>
              <a:rPr lang="fr-FR" sz="2000" b="1" dirty="0"/>
              <a:t>de l’implantation </a:t>
            </a:r>
            <a:r>
              <a:rPr lang="fr-FR" sz="2000" dirty="0"/>
              <a:t>: le logiciel fonctionne conformément au cahier des charges et aux évolutions décidées au cours du projet,</a:t>
            </a:r>
          </a:p>
          <a:p>
            <a:pPr lvl="1" fontAlgn="base"/>
            <a:r>
              <a:rPr lang="fr-FR" sz="2000" b="1" dirty="0" smtClean="0"/>
              <a:t>qualité </a:t>
            </a:r>
            <a:r>
              <a:rPr lang="fr-FR" sz="2000" b="1" dirty="0"/>
              <a:t>de la conception </a:t>
            </a:r>
            <a:r>
              <a:rPr lang="fr-FR" sz="2000" dirty="0"/>
              <a:t>: le logiciel est construit de façon modulaire. Il suit une architecture Modèle-Vue-Contrôleur (MVC). La conception est justifiée,</a:t>
            </a:r>
          </a:p>
          <a:p>
            <a:pPr lvl="1" fontAlgn="base"/>
            <a:r>
              <a:rPr lang="fr-FR" sz="2000" b="1" dirty="0" smtClean="0"/>
              <a:t>qualité </a:t>
            </a:r>
            <a:r>
              <a:rPr lang="fr-FR" sz="2000" b="1" dirty="0"/>
              <a:t>du code </a:t>
            </a:r>
            <a:r>
              <a:rPr lang="fr-FR" sz="2000" dirty="0"/>
              <a:t>: le code est écrit en respectant des règles communes et homogènes (nommage, indentation ...).</a:t>
            </a:r>
          </a:p>
          <a:p>
            <a:pPr lvl="1"/>
            <a:r>
              <a:rPr lang="fr-FR" sz="2000" dirty="0" smtClean="0"/>
              <a:t>Cette </a:t>
            </a:r>
            <a:r>
              <a:rPr lang="fr-FR" sz="2000" dirty="0"/>
              <a:t>note tiendra également compte de l’évolution du projet et du respect du principe des itérations.</a:t>
            </a:r>
          </a:p>
          <a:p>
            <a:r>
              <a:rPr lang="fr-FR" sz="2000" dirty="0"/>
              <a:t>La </a:t>
            </a:r>
            <a:r>
              <a:rPr lang="fr-FR" sz="2000" b="1" dirty="0"/>
              <a:t>note de soutenance </a:t>
            </a:r>
            <a:r>
              <a:rPr lang="fr-FR" sz="2000" dirty="0"/>
              <a:t>est donnée par un autre enseignant (autre que votre encadrant de projet). Elle prend principalement en considération la </a:t>
            </a:r>
            <a:r>
              <a:rPr lang="fr-FR" sz="2000" b="1" dirty="0"/>
              <a:t>qualité de votre</a:t>
            </a:r>
            <a:r>
              <a:rPr lang="fr-FR" sz="2000" dirty="0"/>
              <a:t> </a:t>
            </a:r>
            <a:r>
              <a:rPr lang="fr-FR" sz="2000" b="1" dirty="0"/>
              <a:t>démonstration</a:t>
            </a:r>
            <a:r>
              <a:rPr lang="fr-FR" sz="2000" dirty="0"/>
              <a:t>, les </a:t>
            </a:r>
            <a:r>
              <a:rPr lang="fr-FR" sz="2000" b="1" dirty="0"/>
              <a:t>fonctionnalités </a:t>
            </a:r>
            <a:r>
              <a:rPr lang="fr-FR" sz="2000" dirty="0"/>
              <a:t>et </a:t>
            </a:r>
            <a:r>
              <a:rPr lang="fr-FR" sz="2000" b="1" dirty="0"/>
              <a:t>l’ergonomie du produit final </a:t>
            </a:r>
            <a:r>
              <a:rPr lang="fr-FR" sz="2000" dirty="0"/>
              <a:t>ainsi que la </a:t>
            </a:r>
            <a:r>
              <a:rPr lang="fr-FR" sz="2000" b="1" dirty="0"/>
              <a:t>qualité du rapport </a:t>
            </a:r>
            <a:r>
              <a:rPr lang="fr-FR" sz="2000" dirty="0"/>
              <a:t>fourni.</a:t>
            </a:r>
          </a:p>
          <a:p>
            <a:pPr marL="0" indent="0">
              <a:buNone/>
            </a:pP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91667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conclusion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Méthode plutôt adaptée</a:t>
            </a:r>
          </a:p>
          <a:p>
            <a:r>
              <a:rPr lang="fr-FR" dirty="0" smtClean="0"/>
              <a:t>Peut être chronophage</a:t>
            </a:r>
          </a:p>
          <a:p>
            <a:r>
              <a:rPr lang="fr-FR" dirty="0" smtClean="0"/>
              <a:t>Stimulant pour les étudiants</a:t>
            </a:r>
          </a:p>
          <a:p>
            <a:r>
              <a:rPr lang="fr-FR" dirty="0"/>
              <a:t>P</a:t>
            </a:r>
            <a:r>
              <a:rPr lang="fr-FR" dirty="0" smtClean="0"/>
              <a:t>ermet des échanges et une bonne compréhension des difficultés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434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Modèle de processus en V</a:t>
            </a:r>
            <a:endParaRPr lang="en-US" dirty="0"/>
          </a:p>
        </p:txBody>
      </p:sp>
      <p:pic>
        <p:nvPicPr>
          <p:cNvPr id="1026" name="Picture 2" descr="File:V-mod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860876" cy="460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505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Pourquoi changer 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Frustration des développeurs</a:t>
            </a:r>
          </a:p>
          <a:p>
            <a:r>
              <a:rPr lang="fr-FR" dirty="0" smtClean="0"/>
              <a:t>Echec des projets</a:t>
            </a:r>
          </a:p>
          <a:p>
            <a:r>
              <a:rPr lang="fr-FR" dirty="0" smtClean="0"/>
              <a:t>Evolution des besoins des clients</a:t>
            </a:r>
          </a:p>
          <a:p>
            <a:r>
              <a:rPr lang="fr-FR" dirty="0" smtClean="0"/>
              <a:t>Nouvelles façons de</a:t>
            </a:r>
          </a:p>
          <a:p>
            <a:pPr lvl="1"/>
            <a:r>
              <a:rPr lang="fr-FR" dirty="0" smtClean="0"/>
              <a:t>Distribuer le logiciel</a:t>
            </a:r>
          </a:p>
          <a:p>
            <a:pPr lvl="1"/>
            <a:r>
              <a:rPr lang="fr-FR" dirty="0" smtClean="0"/>
              <a:t>Consommer le logiciel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456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90" y="476672"/>
            <a:ext cx="8280920" cy="590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361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principes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Implication du client</a:t>
            </a:r>
          </a:p>
          <a:p>
            <a:r>
              <a:rPr lang="fr-FR" dirty="0" smtClean="0"/>
              <a:t>Livraison incrémentale</a:t>
            </a:r>
          </a:p>
          <a:p>
            <a:r>
              <a:rPr lang="fr-FR" dirty="0" smtClean="0"/>
              <a:t>Les développeurs avant les processus</a:t>
            </a:r>
          </a:p>
          <a:p>
            <a:r>
              <a:rPr lang="fr-FR" dirty="0" smtClean="0"/>
              <a:t>Le changement est naturel</a:t>
            </a:r>
          </a:p>
          <a:p>
            <a:r>
              <a:rPr lang="fr-FR" dirty="0" smtClean="0"/>
              <a:t>La simplicité est primordiale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859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pratiques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Planification incrémentale</a:t>
            </a:r>
          </a:p>
          <a:p>
            <a:r>
              <a:rPr lang="fr-FR" dirty="0" smtClean="0"/>
              <a:t>Livraisons fréquentes</a:t>
            </a:r>
          </a:p>
          <a:p>
            <a:r>
              <a:rPr lang="fr-FR" dirty="0" smtClean="0"/>
              <a:t>Conception simple</a:t>
            </a:r>
          </a:p>
          <a:p>
            <a:r>
              <a:rPr lang="fr-FR" dirty="0" smtClean="0"/>
              <a:t>Tester d’abord</a:t>
            </a:r>
          </a:p>
          <a:p>
            <a:r>
              <a:rPr lang="fr-FR" dirty="0" err="1" smtClean="0"/>
              <a:t>Refactoring</a:t>
            </a:r>
            <a:endParaRPr lang="fr-FR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7352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723</Words>
  <Application>Microsoft Office PowerPoint</Application>
  <PresentationFormat>Affichage à l'écran (4:3)</PresentationFormat>
  <Paragraphs>159</Paragraphs>
  <Slides>41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2" baseType="lpstr">
      <vt:lpstr>Thème Office</vt:lpstr>
      <vt:lpstr>Processus de développement agile</vt:lpstr>
      <vt:lpstr>Références</vt:lpstr>
      <vt:lpstr>Processus de développement</vt:lpstr>
      <vt:lpstr>Modèle de processus en cascade</vt:lpstr>
      <vt:lpstr>Modèle de processus en V</vt:lpstr>
      <vt:lpstr>Pourquoi changer ?</vt:lpstr>
      <vt:lpstr>Présentation PowerPoint</vt:lpstr>
      <vt:lpstr>Les principes</vt:lpstr>
      <vt:lpstr>Les pratiques</vt:lpstr>
      <vt:lpstr>Les pratiques (2)</vt:lpstr>
      <vt:lpstr>Cycle de développement</vt:lpstr>
      <vt:lpstr>Les histoires</vt:lpstr>
      <vt:lpstr>Les cartes</vt:lpstr>
      <vt:lpstr>La progression</vt:lpstr>
      <vt:lpstr>Les Tests</vt:lpstr>
      <vt:lpstr>Exemple (test a little – Junit 4)</vt:lpstr>
      <vt:lpstr>Exemple (suite)</vt:lpstr>
      <vt:lpstr>Exemple (code a little)</vt:lpstr>
      <vt:lpstr>Pair programming</vt:lpstr>
      <vt:lpstr>Pair programming</vt:lpstr>
      <vt:lpstr>Le changement</vt:lpstr>
      <vt:lpstr>Refactoring</vt:lpstr>
      <vt:lpstr>Exemples</vt:lpstr>
      <vt:lpstr>Outillage</vt:lpstr>
      <vt:lpstr>Présentation PowerPoint</vt:lpstr>
      <vt:lpstr>Méthode agile en classe</vt:lpstr>
      <vt:lpstr>Objectifs</vt:lpstr>
      <vt:lpstr>Quel sujet ?</vt:lpstr>
      <vt:lpstr>Composer les groupes</vt:lpstr>
      <vt:lpstr>Planning</vt:lpstr>
      <vt:lpstr>Utiliser une plateforme (redmine)</vt:lpstr>
      <vt:lpstr>Gestion de version (SVN, GIT)</vt:lpstr>
      <vt:lpstr>Historique des versions</vt:lpstr>
      <vt:lpstr>Les cas d’utilisations</vt:lpstr>
      <vt:lpstr>Présentation PowerPoint</vt:lpstr>
      <vt:lpstr>Présentation PowerPoint</vt:lpstr>
      <vt:lpstr>A chaque itération</vt:lpstr>
      <vt:lpstr>Les itérations</vt:lpstr>
      <vt:lpstr>Les tests</vt:lpstr>
      <vt:lpstr>Evaluation</vt:lpstr>
      <vt:lpstr>En conclusion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Processus de développement agile</dc:title>
  <dc:creator>Charoy</dc:creator>
  <cp:lastModifiedBy>Charoy</cp:lastModifiedBy>
  <cp:revision>20</cp:revision>
  <dcterms:created xsi:type="dcterms:W3CDTF">2013-06-23T20:30:16Z</dcterms:created>
  <dcterms:modified xsi:type="dcterms:W3CDTF">2013-06-27T08:47:13Z</dcterms:modified>
</cp:coreProperties>
</file>